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sldIdLst>
    <p:sldId id="256" r:id="rId2"/>
    <p:sldId id="271" r:id="rId3"/>
    <p:sldId id="280" r:id="rId4"/>
    <p:sldId id="288" r:id="rId5"/>
    <p:sldId id="284" r:id="rId6"/>
    <p:sldId id="257" r:id="rId7"/>
    <p:sldId id="282" r:id="rId8"/>
    <p:sldId id="283" r:id="rId9"/>
    <p:sldId id="281" r:id="rId10"/>
    <p:sldId id="269" r:id="rId11"/>
    <p:sldId id="279" r:id="rId12"/>
    <p:sldId id="274" r:id="rId13"/>
    <p:sldId id="287" r:id="rId14"/>
    <p:sldId id="258" r:id="rId15"/>
    <p:sldId id="276" r:id="rId16"/>
    <p:sldId id="277" r:id="rId17"/>
    <p:sldId id="278" r:id="rId18"/>
    <p:sldId id="266" r:id="rId19"/>
    <p:sldId id="259" r:id="rId20"/>
    <p:sldId id="286" r:id="rId21"/>
    <p:sldId id="260" r:id="rId22"/>
    <p:sldId id="262" r:id="rId23"/>
    <p:sldId id="285" r:id="rId24"/>
    <p:sldId id="263" r:id="rId25"/>
    <p:sldId id="264" r:id="rId26"/>
    <p:sldId id="265" r:id="rId27"/>
    <p:sldId id="267" r:id="rId28"/>
    <p:sldId id="268" r:id="rId29"/>
    <p:sldId id="273" r:id="rId30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41B31F-F6D5-4312-B11D-05D38B3A2E87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79A3DC02-BCAA-40EF-AA4F-A3FE0E395F76}">
      <dgm:prSet phldrT="[Text]" custT="1"/>
      <dgm:spPr/>
      <dgm:t>
        <a:bodyPr/>
        <a:lstStyle/>
        <a:p>
          <a:r>
            <a:rPr lang="en-AU" sz="3600" dirty="0"/>
            <a:t>Level 3: Self-regulation</a:t>
          </a:r>
        </a:p>
        <a:p>
          <a:r>
            <a:rPr lang="en-AU" sz="2400" dirty="0"/>
            <a:t>Relates to greater skill in self evaluation/self regulation</a:t>
          </a:r>
        </a:p>
      </dgm:t>
    </dgm:pt>
    <dgm:pt modelId="{D43C37ED-5E97-45DB-A326-43F6091621A2}" type="parTrans" cxnId="{AB052535-45FE-4465-A264-59FEC144C326}">
      <dgm:prSet/>
      <dgm:spPr/>
      <dgm:t>
        <a:bodyPr/>
        <a:lstStyle/>
        <a:p>
          <a:endParaRPr lang="en-AU"/>
        </a:p>
      </dgm:t>
    </dgm:pt>
    <dgm:pt modelId="{C5DE94A3-6476-4D81-9125-644C65B2FFD1}" type="sibTrans" cxnId="{AB052535-45FE-4465-A264-59FEC144C326}">
      <dgm:prSet/>
      <dgm:spPr/>
      <dgm:t>
        <a:bodyPr/>
        <a:lstStyle/>
        <a:p>
          <a:endParaRPr lang="en-AU"/>
        </a:p>
      </dgm:t>
    </dgm:pt>
    <dgm:pt modelId="{8A1C12CA-80B0-42C4-8B06-0AFAD175E2FC}">
      <dgm:prSet phldrT="[Text]" custT="1"/>
      <dgm:spPr/>
      <dgm:t>
        <a:bodyPr/>
        <a:lstStyle/>
        <a:p>
          <a:r>
            <a:rPr lang="en-AU" sz="3600"/>
            <a:t>Level 2: Process</a:t>
          </a:r>
        </a:p>
        <a:p>
          <a:r>
            <a:rPr lang="en-AU" sz="2400"/>
            <a:t>Aimed at the processes used to create the product/task </a:t>
          </a:r>
        </a:p>
      </dgm:t>
    </dgm:pt>
    <dgm:pt modelId="{25FC404D-7B87-44F9-A4A8-0C7870858C95}" type="parTrans" cxnId="{A51F74C2-A99B-498E-8E10-728750E1CE4B}">
      <dgm:prSet/>
      <dgm:spPr/>
      <dgm:t>
        <a:bodyPr/>
        <a:lstStyle/>
        <a:p>
          <a:endParaRPr lang="en-AU"/>
        </a:p>
      </dgm:t>
    </dgm:pt>
    <dgm:pt modelId="{C22A5489-3A52-4E19-8255-35F76318CF71}" type="sibTrans" cxnId="{A51F74C2-A99B-498E-8E10-728750E1CE4B}">
      <dgm:prSet/>
      <dgm:spPr/>
      <dgm:t>
        <a:bodyPr/>
        <a:lstStyle/>
        <a:p>
          <a:endParaRPr lang="en-AU"/>
        </a:p>
      </dgm:t>
    </dgm:pt>
    <dgm:pt modelId="{025E4515-65A9-40F5-8C43-3F6E64AA1818}">
      <dgm:prSet phldrT="[Text]" custT="1"/>
      <dgm:spPr/>
      <dgm:t>
        <a:bodyPr/>
        <a:lstStyle/>
        <a:p>
          <a:r>
            <a:rPr lang="en-AU" sz="3600" dirty="0"/>
            <a:t>Level 1: Task </a:t>
          </a:r>
        </a:p>
        <a:p>
          <a:r>
            <a:rPr lang="en-AU" sz="2400" dirty="0">
              <a:solidFill>
                <a:schemeClr val="bg2"/>
              </a:solidFill>
            </a:rPr>
            <a:t>'corrective feedback'</a:t>
          </a:r>
        </a:p>
        <a:p>
          <a:r>
            <a:rPr lang="en-AU" sz="2400" dirty="0">
              <a:solidFill>
                <a:schemeClr val="bg2"/>
              </a:solidFill>
            </a:rPr>
            <a:t>information focussed  </a:t>
          </a:r>
        </a:p>
      </dgm:t>
    </dgm:pt>
    <dgm:pt modelId="{E4ADC0E3-DCB6-4058-B4E8-D8D8947248C0}" type="parTrans" cxnId="{193A044C-6C5D-4BA5-8583-3824A5734771}">
      <dgm:prSet/>
      <dgm:spPr/>
      <dgm:t>
        <a:bodyPr/>
        <a:lstStyle/>
        <a:p>
          <a:endParaRPr lang="en-AU"/>
        </a:p>
      </dgm:t>
    </dgm:pt>
    <dgm:pt modelId="{0597A062-BDE3-4A47-8E59-BE0A65722D79}" type="sibTrans" cxnId="{193A044C-6C5D-4BA5-8583-3824A5734771}">
      <dgm:prSet/>
      <dgm:spPr/>
      <dgm:t>
        <a:bodyPr/>
        <a:lstStyle/>
        <a:p>
          <a:endParaRPr lang="en-AU"/>
        </a:p>
      </dgm:t>
    </dgm:pt>
    <dgm:pt modelId="{73299EBC-30F9-4686-8F96-113853529D5C}" type="pres">
      <dgm:prSet presAssocID="{6E41B31F-F6D5-4312-B11D-05D38B3A2E8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0C7F3790-3D94-47B0-89AC-7CA3CA965FF6}" type="pres">
      <dgm:prSet presAssocID="{79A3DC02-BCAA-40EF-AA4F-A3FE0E395F76}" presName="vertOne" presStyleCnt="0"/>
      <dgm:spPr/>
    </dgm:pt>
    <dgm:pt modelId="{2A3A6578-4F65-4FBD-A8CD-868CE11ED1CD}" type="pres">
      <dgm:prSet presAssocID="{79A3DC02-BCAA-40EF-AA4F-A3FE0E395F76}" presName="txOne" presStyleLbl="node0" presStyleIdx="0" presStyleCnt="1" custLinFactNeighborX="134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0B6FA91-A773-47C6-861F-AB4D9AA13998}" type="pres">
      <dgm:prSet presAssocID="{79A3DC02-BCAA-40EF-AA4F-A3FE0E395F76}" presName="parTransOne" presStyleCnt="0"/>
      <dgm:spPr/>
    </dgm:pt>
    <dgm:pt modelId="{3B40C7A9-5DDC-4EB3-9D2D-D1B2D356D3C8}" type="pres">
      <dgm:prSet presAssocID="{79A3DC02-BCAA-40EF-AA4F-A3FE0E395F76}" presName="horzOne" presStyleCnt="0"/>
      <dgm:spPr/>
    </dgm:pt>
    <dgm:pt modelId="{1CFF37C4-69AA-49E1-8E6C-0726F37C8B1D}" type="pres">
      <dgm:prSet presAssocID="{8A1C12CA-80B0-42C4-8B06-0AFAD175E2FC}" presName="vertTwo" presStyleCnt="0"/>
      <dgm:spPr/>
    </dgm:pt>
    <dgm:pt modelId="{FB82ED76-8F78-4F01-A939-8FF26D9BFD90}" type="pres">
      <dgm:prSet presAssocID="{8A1C12CA-80B0-42C4-8B06-0AFAD175E2FC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DD99E9C-D798-4683-96A6-559BF537EF5E}" type="pres">
      <dgm:prSet presAssocID="{8A1C12CA-80B0-42C4-8B06-0AFAD175E2FC}" presName="parTransTwo" presStyleCnt="0"/>
      <dgm:spPr/>
    </dgm:pt>
    <dgm:pt modelId="{A5C9BFD9-B02F-43A5-979F-712D5F8827A0}" type="pres">
      <dgm:prSet presAssocID="{8A1C12CA-80B0-42C4-8B06-0AFAD175E2FC}" presName="horzTwo" presStyleCnt="0"/>
      <dgm:spPr/>
    </dgm:pt>
    <dgm:pt modelId="{F3B953A5-B8A0-4658-9DA1-66B51E7E4ABE}" type="pres">
      <dgm:prSet presAssocID="{025E4515-65A9-40F5-8C43-3F6E64AA1818}" presName="vertThree" presStyleCnt="0"/>
      <dgm:spPr/>
    </dgm:pt>
    <dgm:pt modelId="{6CFFF7E4-C70D-4DD3-9876-0BD703EE9D5C}" type="pres">
      <dgm:prSet presAssocID="{025E4515-65A9-40F5-8C43-3F6E64AA1818}" presName="txThree" presStyleLbl="node3" presStyleIdx="0" presStyleCnt="1" custLinFactNeighborX="69" custLinFactNeighborY="15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0815968-5490-4F9C-BF5B-BE11F6A40E54}" type="pres">
      <dgm:prSet presAssocID="{025E4515-65A9-40F5-8C43-3F6E64AA1818}" presName="horzThree" presStyleCnt="0"/>
      <dgm:spPr/>
    </dgm:pt>
  </dgm:ptLst>
  <dgm:cxnLst>
    <dgm:cxn modelId="{79125FF2-2798-40BA-B219-5525844CE507}" type="presOf" srcId="{8A1C12CA-80B0-42C4-8B06-0AFAD175E2FC}" destId="{FB82ED76-8F78-4F01-A939-8FF26D9BFD90}" srcOrd="0" destOrd="0" presId="urn:microsoft.com/office/officeart/2005/8/layout/hierarchy4"/>
    <dgm:cxn modelId="{0E3D4E25-6CC2-4BBD-B88F-5E5569D25221}" type="presOf" srcId="{6E41B31F-F6D5-4312-B11D-05D38B3A2E87}" destId="{73299EBC-30F9-4686-8F96-113853529D5C}" srcOrd="0" destOrd="0" presId="urn:microsoft.com/office/officeart/2005/8/layout/hierarchy4"/>
    <dgm:cxn modelId="{DCFE93C5-16E4-4267-957E-52B6A3BC5503}" type="presOf" srcId="{79A3DC02-BCAA-40EF-AA4F-A3FE0E395F76}" destId="{2A3A6578-4F65-4FBD-A8CD-868CE11ED1CD}" srcOrd="0" destOrd="0" presId="urn:microsoft.com/office/officeart/2005/8/layout/hierarchy4"/>
    <dgm:cxn modelId="{A51F74C2-A99B-498E-8E10-728750E1CE4B}" srcId="{79A3DC02-BCAA-40EF-AA4F-A3FE0E395F76}" destId="{8A1C12CA-80B0-42C4-8B06-0AFAD175E2FC}" srcOrd="0" destOrd="0" parTransId="{25FC404D-7B87-44F9-A4A8-0C7870858C95}" sibTransId="{C22A5489-3A52-4E19-8255-35F76318CF71}"/>
    <dgm:cxn modelId="{AB052535-45FE-4465-A264-59FEC144C326}" srcId="{6E41B31F-F6D5-4312-B11D-05D38B3A2E87}" destId="{79A3DC02-BCAA-40EF-AA4F-A3FE0E395F76}" srcOrd="0" destOrd="0" parTransId="{D43C37ED-5E97-45DB-A326-43F6091621A2}" sibTransId="{C5DE94A3-6476-4D81-9125-644C65B2FFD1}"/>
    <dgm:cxn modelId="{193A044C-6C5D-4BA5-8583-3824A5734771}" srcId="{8A1C12CA-80B0-42C4-8B06-0AFAD175E2FC}" destId="{025E4515-65A9-40F5-8C43-3F6E64AA1818}" srcOrd="0" destOrd="0" parTransId="{E4ADC0E3-DCB6-4058-B4E8-D8D8947248C0}" sibTransId="{0597A062-BDE3-4A47-8E59-BE0A65722D79}"/>
    <dgm:cxn modelId="{6B2E3211-B3F4-4B6B-A0A5-EB76DE0E4C79}" type="presOf" srcId="{025E4515-65A9-40F5-8C43-3F6E64AA1818}" destId="{6CFFF7E4-C70D-4DD3-9876-0BD703EE9D5C}" srcOrd="0" destOrd="0" presId="urn:microsoft.com/office/officeart/2005/8/layout/hierarchy4"/>
    <dgm:cxn modelId="{0D730131-88DC-4C20-8514-F4CB0DE66A5A}" type="presParOf" srcId="{73299EBC-30F9-4686-8F96-113853529D5C}" destId="{0C7F3790-3D94-47B0-89AC-7CA3CA965FF6}" srcOrd="0" destOrd="0" presId="urn:microsoft.com/office/officeart/2005/8/layout/hierarchy4"/>
    <dgm:cxn modelId="{21F3D9E3-EA7C-4209-9FEE-A363C484FD1E}" type="presParOf" srcId="{0C7F3790-3D94-47B0-89AC-7CA3CA965FF6}" destId="{2A3A6578-4F65-4FBD-A8CD-868CE11ED1CD}" srcOrd="0" destOrd="0" presId="urn:microsoft.com/office/officeart/2005/8/layout/hierarchy4"/>
    <dgm:cxn modelId="{A739B689-2055-4C79-8984-374B39BC3006}" type="presParOf" srcId="{0C7F3790-3D94-47B0-89AC-7CA3CA965FF6}" destId="{20B6FA91-A773-47C6-861F-AB4D9AA13998}" srcOrd="1" destOrd="0" presId="urn:microsoft.com/office/officeart/2005/8/layout/hierarchy4"/>
    <dgm:cxn modelId="{F0016B91-2E3B-4050-A8DD-DDA226C71FFB}" type="presParOf" srcId="{0C7F3790-3D94-47B0-89AC-7CA3CA965FF6}" destId="{3B40C7A9-5DDC-4EB3-9D2D-D1B2D356D3C8}" srcOrd="2" destOrd="0" presId="urn:microsoft.com/office/officeart/2005/8/layout/hierarchy4"/>
    <dgm:cxn modelId="{47BF46F7-E796-49E1-9035-8F5395802C48}" type="presParOf" srcId="{3B40C7A9-5DDC-4EB3-9D2D-D1B2D356D3C8}" destId="{1CFF37C4-69AA-49E1-8E6C-0726F37C8B1D}" srcOrd="0" destOrd="0" presId="urn:microsoft.com/office/officeart/2005/8/layout/hierarchy4"/>
    <dgm:cxn modelId="{5D1A2199-4C42-4963-A4EA-CC46BCD843F5}" type="presParOf" srcId="{1CFF37C4-69AA-49E1-8E6C-0726F37C8B1D}" destId="{FB82ED76-8F78-4F01-A939-8FF26D9BFD90}" srcOrd="0" destOrd="0" presId="urn:microsoft.com/office/officeart/2005/8/layout/hierarchy4"/>
    <dgm:cxn modelId="{F0789416-0B73-4D3F-91C2-5B61872F58B5}" type="presParOf" srcId="{1CFF37C4-69AA-49E1-8E6C-0726F37C8B1D}" destId="{0DD99E9C-D798-4683-96A6-559BF537EF5E}" srcOrd="1" destOrd="0" presId="urn:microsoft.com/office/officeart/2005/8/layout/hierarchy4"/>
    <dgm:cxn modelId="{8D7D4B79-7E1A-4FDE-997E-BA7BA0A173D2}" type="presParOf" srcId="{1CFF37C4-69AA-49E1-8E6C-0726F37C8B1D}" destId="{A5C9BFD9-B02F-43A5-979F-712D5F8827A0}" srcOrd="2" destOrd="0" presId="urn:microsoft.com/office/officeart/2005/8/layout/hierarchy4"/>
    <dgm:cxn modelId="{D82963FE-FA32-472B-AD9B-836636EEA485}" type="presParOf" srcId="{A5C9BFD9-B02F-43A5-979F-712D5F8827A0}" destId="{F3B953A5-B8A0-4658-9DA1-66B51E7E4ABE}" srcOrd="0" destOrd="0" presId="urn:microsoft.com/office/officeart/2005/8/layout/hierarchy4"/>
    <dgm:cxn modelId="{FE51BACB-2718-4713-955A-D69203A3F55E}" type="presParOf" srcId="{F3B953A5-B8A0-4658-9DA1-66B51E7E4ABE}" destId="{6CFFF7E4-C70D-4DD3-9876-0BD703EE9D5C}" srcOrd="0" destOrd="0" presId="urn:microsoft.com/office/officeart/2005/8/layout/hierarchy4"/>
    <dgm:cxn modelId="{ADFD18E7-9B9C-421B-9AD1-2E34C4DB19A0}" type="presParOf" srcId="{F3B953A5-B8A0-4658-9DA1-66B51E7E4ABE}" destId="{10815968-5490-4F9C-BF5B-BE11F6A40E5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3A6578-4F65-4FBD-A8CD-868CE11ED1CD}">
      <dsp:nvSpPr>
        <dsp:cNvPr id="0" name=""/>
        <dsp:cNvSpPr/>
      </dsp:nvSpPr>
      <dsp:spPr>
        <a:xfrm>
          <a:off x="5377" y="3785"/>
          <a:ext cx="5501342" cy="1616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/>
            <a:t>Level 3: Self-regulation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/>
            <a:t>Relates to greater skill in self evaluation/self regulation</a:t>
          </a:r>
        </a:p>
      </dsp:txBody>
      <dsp:txXfrm>
        <a:off x="5377" y="3785"/>
        <a:ext cx="5501342" cy="1616380"/>
      </dsp:txXfrm>
    </dsp:sp>
    <dsp:sp modelId="{FB82ED76-8F78-4F01-A939-8FF26D9BFD90}">
      <dsp:nvSpPr>
        <dsp:cNvPr id="0" name=""/>
        <dsp:cNvSpPr/>
      </dsp:nvSpPr>
      <dsp:spPr>
        <a:xfrm>
          <a:off x="2688" y="1718792"/>
          <a:ext cx="5501342" cy="1616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/>
            <a:t>Level 2: Process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/>
            <a:t>Aimed at the processes used to create the product/task </a:t>
          </a:r>
        </a:p>
      </dsp:txBody>
      <dsp:txXfrm>
        <a:off x="2688" y="1718792"/>
        <a:ext cx="5501342" cy="1616380"/>
      </dsp:txXfrm>
    </dsp:sp>
    <dsp:sp modelId="{6CFFF7E4-C70D-4DD3-9876-0BD703EE9D5C}">
      <dsp:nvSpPr>
        <dsp:cNvPr id="0" name=""/>
        <dsp:cNvSpPr/>
      </dsp:nvSpPr>
      <dsp:spPr>
        <a:xfrm>
          <a:off x="5377" y="3436320"/>
          <a:ext cx="5501342" cy="1616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/>
            <a:t>Level 1: Task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>
              <a:solidFill>
                <a:schemeClr val="bg2"/>
              </a:solidFill>
            </a:rPr>
            <a:t>'corrective feedback'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>
              <a:solidFill>
                <a:schemeClr val="bg2"/>
              </a:solidFill>
            </a:rPr>
            <a:t>information focussed  </a:t>
          </a:r>
        </a:p>
      </dsp:txBody>
      <dsp:txXfrm>
        <a:off x="5377" y="3436320"/>
        <a:ext cx="5501342" cy="1616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9355202-BAEE-423F-AC62-BD8F7459D79F}" type="datetimeFigureOut">
              <a:rPr lang="en-US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02959F-F497-44EA-9D12-0F39033E9ED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Daniels</a:t>
            </a:r>
            <a:r>
              <a:rPr lang="en-AU" baseline="0" dirty="0" smtClean="0"/>
              <a:t> story</a:t>
            </a:r>
          </a:p>
          <a:p>
            <a:r>
              <a:rPr lang="en-AU" baseline="0" dirty="0" smtClean="0"/>
              <a:t>Train story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02959F-F497-44EA-9D12-0F39033E9ED1}" type="slidenum">
              <a:rPr lang="en-AU" smtClean="0"/>
              <a:pPr>
                <a:defRPr/>
              </a:pPr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Daniels</a:t>
            </a:r>
            <a:r>
              <a:rPr lang="en-AU" baseline="0" dirty="0" smtClean="0"/>
              <a:t> story</a:t>
            </a:r>
          </a:p>
          <a:p>
            <a:r>
              <a:rPr lang="en-AU" baseline="0" dirty="0" smtClean="0"/>
              <a:t>Train story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02959F-F497-44EA-9D12-0F39033E9ED1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dirty="0" smtClean="0"/>
              <a:t>Train story</a:t>
            </a:r>
          </a:p>
          <a:p>
            <a:pPr eaLnBrk="1" hangingPunct="1">
              <a:spcBef>
                <a:spcPct val="0"/>
              </a:spcBef>
            </a:pPr>
            <a:r>
              <a:rPr lang="en-AU" dirty="0" smtClean="0"/>
              <a:t>With added time to think about responses some students are more comfortable and willing to share ideas.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140357-06C1-4483-98C3-860CCC1D78FF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A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Feedback needs to be immediate. Not relevant to give a student a test/assessment task and hand it back 3wks later.</a:t>
            </a:r>
            <a:endParaRPr lang="en-A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14779C-60EB-4B18-9C15-4438B6538D0A}" type="slidenum">
              <a:rPr lang="en-AU" smtClean="0"/>
              <a:pPr>
                <a:defRPr/>
              </a:pPr>
              <a:t>14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Great to link with a quiz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02959F-F497-44EA-9D12-0F39033E9ED1}" type="slidenum">
              <a:rPr lang="en-AU" smtClean="0"/>
              <a:pPr>
                <a:defRPr/>
              </a:pPr>
              <a:t>19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Conducted a case study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02959F-F497-44EA-9D12-0F39033E9ED1}" type="slidenum">
              <a:rPr lang="en-AU" smtClean="0"/>
              <a:pPr>
                <a:defRPr/>
              </a:pPr>
              <a:t>25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Privacy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suggested that a more relaxed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environment facilitated reception of critical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feedback e.g. students suggested it was “less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intimidating” and “more personal”.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02959F-F497-44EA-9D12-0F39033E9ED1}" type="slidenum">
              <a:rPr lang="en-AU" smtClean="0"/>
              <a:pPr>
                <a:defRPr/>
              </a:pPr>
              <a:t>26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pPr>
              <a:defRPr/>
            </a:pPr>
            <a:fld id="{13FDC58F-E8F9-412C-AF3F-D7FE6A232F16}" type="datetimeFigureOut">
              <a:rPr lang="en-US" smtClean="0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E3A7D7E-E5AD-4B8A-B0CA-D92B1A5EC177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05B4E8-DFFF-4DC0-8D73-C69604A2A3A1}" type="datetimeFigureOut">
              <a:rPr lang="en-US" smtClean="0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61E6FC-9120-4384-89E4-2E5571EC320E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7F9319-1965-4039-B973-AD6B359B3ECA}" type="datetimeFigureOut">
              <a:rPr lang="en-US" smtClean="0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A06D93-EF2F-4644-9DF7-F6678871BD8C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41833A-2CD0-48DA-B268-AF6D15EC0C77}" type="datetimeFigureOut">
              <a:rPr lang="en-US" smtClean="0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E46769-0029-4BF5-9BB2-593692551F94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pPr>
              <a:defRPr/>
            </a:pPr>
            <a:fld id="{374E8F9B-EF18-4D74-BDB1-FEA712B78C84}" type="datetimeFigureOut">
              <a:rPr lang="en-US" smtClean="0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02163F4-06D6-475C-B63C-2397F49EE3BB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pPr>
              <a:defRPr/>
            </a:pPr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504A85-6A34-4364-86B9-AC65DB9065FA}" type="datetimeFigureOut">
              <a:rPr lang="en-US" smtClean="0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pPr>
              <a:defRPr/>
            </a:pPr>
            <a:fld id="{DC7441EA-97CC-4C74-85A8-10BF67378A54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225139-E7AF-43A3-9BC9-49F50680F477}" type="datetimeFigureOut">
              <a:rPr lang="en-US" smtClean="0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pPr>
              <a:defRPr/>
            </a:pPr>
            <a:fld id="{276B8B71-AA91-4AE3-920F-4A29161578A8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F3A11A-9687-4CAC-B165-00B7E3006AA5}" type="datetimeFigureOut">
              <a:rPr lang="en-US" smtClean="0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7562E-CF6D-4A96-BF10-2FB52A4C7F37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96A99C-0AB7-4FA5-85D6-1F94210B98AB}" type="datetimeFigureOut">
              <a:rPr lang="en-US" smtClean="0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AEF3EB-CF96-487B-BDDD-84ED629C7A1F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pPr>
              <a:defRPr/>
            </a:pPr>
            <a:fld id="{34DF163E-E1F9-4D49-849D-DDF8F7294C3E}" type="datetimeFigureOut">
              <a:rPr lang="en-US" smtClean="0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F6A32D1-2119-47AE-A1EE-52E1B8252D9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pPr>
              <a:defRPr/>
            </a:pPr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pPr>
              <a:defRPr/>
            </a:pPr>
            <a:fld id="{D378DD51-1DCC-4BD7-9F8C-619FCFB68D79}" type="datetimeFigureOut">
              <a:rPr lang="en-US" smtClean="0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83D6FB1-776E-4074-8D66-4F8719E892D9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pPr>
              <a:defRPr/>
            </a:pPr>
            <a:fld id="{9B51799E-854C-4066-9D8B-2E864D879455}" type="datetimeFigureOut">
              <a:rPr lang="en-US" smtClean="0"/>
              <a:pPr>
                <a:defRPr/>
              </a:pPr>
              <a:t>10/12/2010</a:t>
            </a:fld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3C6D513F-CEB3-43B7-AC6C-D8D859853EAA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youtube.com/watch?v=-7Ul5OYRafI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quia.com/sv/422079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quia.com/quiz/2328983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quia.com/jg/1110492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google.com/?hl=en&amp;tab=wo#al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voicethread.com/#u915399.b1136903.i610283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voicethread.com/#u915399.b1132825.i607745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chemistry%202011%20small.m4v" TargetMode="External"/><Relationship Id="rId2" Type="http://schemas.openxmlformats.org/officeDocument/2006/relationships/hyperlink" Target="Global%20Warming%20Project-%20rfraser.wm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start.knox.nsw.edu.au/myClasses/7%20Technology%20R2/Blogs/Chris_SKELLERN/default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7technology.wikispaces.com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VID00004.MP4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modo.com/home?language=en" TargetMode="External"/><Relationship Id="rId2" Type="http://schemas.openxmlformats.org/officeDocument/2006/relationships/hyperlink" Target="http://start.knox.nsw.edu.au/myClasses/7%20Technology%20R2/default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Ashley%20Innovation%20Task.mp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../TAS%202010/Tech%20Portfolios/Marked%20Podcast%20sheets/Ashley%20K%20Podcast%20Mark%20Sheet.docx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States%20of%20Matte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lash.pdf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eb.me.com/mikalb/manlyVFT/Welcome.html" TargetMode="External"/><Relationship Id="rId2" Type="http://schemas.openxmlformats.org/officeDocument/2006/relationships/hyperlink" Target="http://www.edmodo.com/home?language=e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Values%20Exchange/Khosrow.doc" TargetMode="External"/><Relationship Id="rId2" Type="http://schemas.openxmlformats.org/officeDocument/2006/relationships/hyperlink" Target="Values%20Exchange/Reports.do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YouTube%20%20%20%20%20%20%20%20-%20Future%20of%20Screen%20Technology.mp4" TargetMode="External"/><Relationship Id="rId2" Type="http://schemas.openxmlformats.org/officeDocument/2006/relationships/hyperlink" Target="YouTube%20%20%20%20%20%20%20%20-%20THE%20FUTURE%20TECHNOLOGY!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YouTube%20%20%20%20%20%20%20%20-%20Piano%20Stairs%20-%20Fun%20Theory%20(Volkswagen%20Sweden)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Dan%20Soccer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696200" cy="972825"/>
          </a:xfrm>
        </p:spPr>
        <p:txBody>
          <a:bodyPr anchor="ctr">
            <a:normAutofit/>
          </a:bodyPr>
          <a:lstStyle/>
          <a:p>
            <a:pPr algn="l" eaLnBrk="1" hangingPunct="1"/>
            <a:r>
              <a:rPr lang="en-AU" dirty="0" smtClean="0">
                <a:solidFill>
                  <a:srgbClr val="FFC000"/>
                </a:solidFill>
              </a:rPr>
              <a:t>Feedback and Technology</a:t>
            </a:r>
          </a:p>
        </p:txBody>
      </p:sp>
      <p:pic>
        <p:nvPicPr>
          <p:cNvPr id="4" name="Picture 3" descr="Call-Center-cartoon-118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8914" y="2943247"/>
            <a:ext cx="3943350" cy="3629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AU" dirty="0" smtClean="0"/>
              <a:t>So ...</a:t>
            </a: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428625" y="1643063"/>
            <a:ext cx="828675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eedback </a:t>
            </a:r>
            <a:r>
              <a:rPr lang="en-US" dirty="0"/>
              <a:t>is “one of the most difficult, demanding and complex tasks a teacher has to face.” (cited in Bennett, 1997, p.11).</a:t>
            </a:r>
          </a:p>
          <a:p>
            <a:endParaRPr lang="en-US" dirty="0"/>
          </a:p>
          <a:p>
            <a:r>
              <a:rPr lang="en-US" dirty="0"/>
              <a:t>Hattie and </a:t>
            </a:r>
            <a:r>
              <a:rPr lang="en-US" dirty="0" err="1" smtClean="0"/>
              <a:t>Timperley</a:t>
            </a:r>
            <a:r>
              <a:rPr lang="en-US" dirty="0" smtClean="0"/>
              <a:t>, analyze </a:t>
            </a:r>
            <a:r>
              <a:rPr lang="en-US" dirty="0"/>
              <a:t>four levels of feedback: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</a:t>
            </a:r>
            <a:r>
              <a:rPr lang="en-US" dirty="0" smtClean="0"/>
              <a:t>) Task </a:t>
            </a:r>
            <a:r>
              <a:rPr lang="en-US" dirty="0"/>
              <a:t>feedback(FT)</a:t>
            </a:r>
            <a:br>
              <a:rPr lang="en-US" dirty="0"/>
            </a:br>
            <a:r>
              <a:rPr lang="en-US" dirty="0"/>
              <a:t>b</a:t>
            </a:r>
            <a:r>
              <a:rPr lang="en-US" dirty="0" smtClean="0"/>
              <a:t>) Process </a:t>
            </a:r>
            <a:r>
              <a:rPr lang="en-US" dirty="0"/>
              <a:t>feedback(FP)</a:t>
            </a:r>
            <a:br>
              <a:rPr lang="en-US" dirty="0"/>
            </a:br>
            <a:r>
              <a:rPr lang="en-US" dirty="0"/>
              <a:t>c</a:t>
            </a:r>
            <a:r>
              <a:rPr lang="en-US" dirty="0" smtClean="0"/>
              <a:t>) Self-Regulation </a:t>
            </a:r>
            <a:r>
              <a:rPr lang="en-US" dirty="0"/>
              <a:t>feedback(FR)</a:t>
            </a:r>
            <a:br>
              <a:rPr lang="en-US" dirty="0"/>
            </a:br>
            <a:r>
              <a:rPr lang="en-US" dirty="0"/>
              <a:t>d</a:t>
            </a:r>
            <a:r>
              <a:rPr lang="en-US" dirty="0" smtClean="0"/>
              <a:t>) Self </a:t>
            </a:r>
            <a:r>
              <a:rPr lang="en-US" dirty="0"/>
              <a:t>as a person feedback (FS)</a:t>
            </a:r>
          </a:p>
          <a:p>
            <a:endParaRPr lang="en-US" dirty="0"/>
          </a:p>
          <a:p>
            <a:r>
              <a:rPr lang="en-US" dirty="0"/>
              <a:t>“Feedback needs to provide information specifically relating to the task or process of learning that fills the gap between what is understood and what is aimed to be understood.” (Saddler:1998)</a:t>
            </a:r>
            <a:br>
              <a:rPr lang="en-US" dirty="0"/>
            </a:b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8926" y="214290"/>
            <a:ext cx="6072230" cy="785818"/>
          </a:xfrm>
        </p:spPr>
        <p:txBody>
          <a:bodyPr>
            <a:normAutofit/>
          </a:bodyPr>
          <a:lstStyle/>
          <a:p>
            <a:r>
              <a:rPr lang="en-AU" sz="2200" dirty="0" smtClean="0"/>
              <a:t>The Power of Feedback in School Settings   </a:t>
            </a:r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2000" dirty="0" smtClean="0">
                <a:solidFill>
                  <a:srgbClr val="FFC000"/>
                </a:solidFill>
              </a:rPr>
              <a:t>John Hattie</a:t>
            </a:r>
            <a:endParaRPr lang="en-AU" sz="2000" dirty="0">
              <a:solidFill>
                <a:srgbClr val="FFC000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851362" y="1500174"/>
          <a:ext cx="5506720" cy="5053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7789891" y="2000241"/>
            <a:ext cx="711199" cy="3714776"/>
          </a:xfrm>
          <a:prstGeom prst="upArrow">
            <a:avLst>
              <a:gd name="adj1" fmla="val 50000"/>
              <a:gd name="adj2" fmla="val 126255"/>
            </a:avLst>
          </a:prstGeom>
          <a:solidFill>
            <a:srgbClr val="DAEEF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6572264" y="5715016"/>
            <a:ext cx="1571636" cy="857256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Most feedback remains task focused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2049" name="Text Box 1"/>
          <p:cNvSpPr txBox="1">
            <a:spLocks noChangeArrowheads="1"/>
          </p:cNvSpPr>
          <p:nvPr/>
        </p:nvSpPr>
        <p:spPr bwMode="auto">
          <a:xfrm>
            <a:off x="7429520" y="1571612"/>
            <a:ext cx="1500198" cy="3571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Pedestal of feedback</a:t>
            </a:r>
            <a:endParaRPr kumimoji="0" lang="en-A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00006" y="4708525"/>
            <a:ext cx="1657350" cy="16271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‘Having correct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information is a pedestal on which processing and self-regulation can be effectively built.’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249218" y="3071810"/>
            <a:ext cx="1536700" cy="1397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‘Feedback at this process level appears to be more effective than at the task level for enhancing deeper learning’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2054" name="AutoShape 6"/>
          <p:cNvSpPr>
            <a:spLocks noChangeShapeType="1"/>
          </p:cNvSpPr>
          <p:nvPr/>
        </p:nvSpPr>
        <p:spPr bwMode="auto">
          <a:xfrm>
            <a:off x="1698607" y="5311775"/>
            <a:ext cx="3016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1" name="AutoShape 3"/>
          <p:cNvSpPr>
            <a:spLocks noChangeShapeType="1"/>
          </p:cNvSpPr>
          <p:nvPr/>
        </p:nvSpPr>
        <p:spPr bwMode="auto">
          <a:xfrm>
            <a:off x="1500166" y="3714752"/>
            <a:ext cx="4318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301630" y="1714488"/>
            <a:ext cx="1341412" cy="114300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Increases the ability to accommodate feedback and create internal feedback...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AutoShape 4"/>
          <p:cNvSpPr>
            <a:spLocks noChangeShapeType="1"/>
          </p:cNvSpPr>
          <p:nvPr/>
        </p:nvSpPr>
        <p:spPr bwMode="auto">
          <a:xfrm>
            <a:off x="1500166" y="2143116"/>
            <a:ext cx="4318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428618" y="174610"/>
            <a:ext cx="3143250" cy="1182688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Feedback directed to the ‘self’ (e.g.: “You are a great student”). ‘Rarely does it enhance achievement or learning’.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The Technology Classroom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1:1 classroom: assessment tasks and  feedback</a:t>
            </a:r>
          </a:p>
          <a:p>
            <a:pPr>
              <a:buNone/>
            </a:pPr>
            <a:endParaRPr lang="en-AU" dirty="0" smtClean="0"/>
          </a:p>
          <a:p>
            <a:r>
              <a:rPr lang="en-US" dirty="0" smtClean="0"/>
              <a:t>Classroom set up</a:t>
            </a:r>
          </a:p>
          <a:p>
            <a:endParaRPr lang="en-US" dirty="0" smtClean="0"/>
          </a:p>
          <a:p>
            <a:r>
              <a:rPr lang="en-US" dirty="0" smtClean="0"/>
              <a:t>Differentiated programs</a:t>
            </a:r>
          </a:p>
          <a:p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Some Useful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Quia</a:t>
            </a:r>
            <a:endParaRPr lang="en-US" dirty="0" smtClean="0"/>
          </a:p>
          <a:p>
            <a:r>
              <a:rPr lang="en-US" dirty="0" smtClean="0"/>
              <a:t>Google Docs</a:t>
            </a:r>
          </a:p>
          <a:p>
            <a:r>
              <a:rPr lang="en-US" dirty="0" err="1" smtClean="0"/>
              <a:t>Voicethread</a:t>
            </a:r>
            <a:endParaRPr lang="en-US" dirty="0" smtClean="0"/>
          </a:p>
          <a:p>
            <a:r>
              <a:rPr lang="en-US" dirty="0" err="1" smtClean="0"/>
              <a:t>Photostory</a:t>
            </a:r>
            <a:r>
              <a:rPr lang="en-US" dirty="0" smtClean="0"/>
              <a:t> 3/Movie Maker</a:t>
            </a:r>
          </a:p>
          <a:p>
            <a:r>
              <a:rPr lang="en-US" dirty="0" smtClean="0"/>
              <a:t>Wikis</a:t>
            </a:r>
          </a:p>
          <a:p>
            <a:r>
              <a:rPr lang="en-US" dirty="0" smtClean="0"/>
              <a:t>Blogs</a:t>
            </a:r>
          </a:p>
          <a:p>
            <a:r>
              <a:rPr lang="en-US" dirty="0" smtClean="0"/>
              <a:t>Audio/Video</a:t>
            </a:r>
          </a:p>
          <a:p>
            <a:r>
              <a:rPr lang="en-US" dirty="0" err="1" smtClean="0"/>
              <a:t>Scootle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AU" dirty="0" smtClean="0"/>
              <a:t>FT </a:t>
            </a:r>
            <a:r>
              <a:rPr lang="en-AU" dirty="0" err="1" smtClean="0"/>
              <a:t>Quia</a:t>
            </a:r>
            <a:r>
              <a:rPr lang="en-AU" dirty="0" smtClean="0"/>
              <a:t> </a:t>
            </a:r>
            <a:r>
              <a:rPr lang="en-AU" sz="2000" dirty="0" smtClean="0"/>
              <a:t>immediate </a:t>
            </a:r>
            <a:r>
              <a:rPr lang="en-AU" sz="2000" dirty="0" smtClean="0">
                <a:solidFill>
                  <a:srgbClr val="FFC000"/>
                </a:solidFill>
              </a:rPr>
              <a:t>feedback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988839"/>
            <a:ext cx="8229600" cy="4183677"/>
          </a:xfrm>
        </p:spPr>
        <p:txBody>
          <a:bodyPr/>
          <a:lstStyle/>
          <a:p>
            <a:pPr eaLnBrk="1" hangingPunct="1"/>
            <a:r>
              <a:rPr lang="en-AU" sz="2400" dirty="0" smtClean="0"/>
              <a:t>Immediate feedback</a:t>
            </a:r>
          </a:p>
          <a:p>
            <a:pPr eaLnBrk="1" hangingPunct="1"/>
            <a:r>
              <a:rPr lang="en-AU" sz="2400" dirty="0" smtClean="0"/>
              <a:t>Allows for teacher to provide feedback within answers</a:t>
            </a:r>
          </a:p>
          <a:p>
            <a:pPr eaLnBrk="1" hangingPunct="1"/>
            <a:r>
              <a:rPr lang="en-AU" sz="2400" dirty="0" smtClean="0"/>
              <a:t>Games reinforce solutions</a:t>
            </a:r>
          </a:p>
          <a:p>
            <a:pPr eaLnBrk="1" hangingPunct="1"/>
            <a:r>
              <a:rPr lang="en-AU" sz="2400" dirty="0" smtClean="0"/>
              <a:t>Survey allow for students to gain feedback from other students</a:t>
            </a:r>
          </a:p>
          <a:p>
            <a:pPr eaLnBrk="1" hangingPunct="1"/>
            <a:r>
              <a:rPr lang="en-AU" sz="2400" dirty="0" smtClean="0"/>
              <a:t>Quiz results are immediate</a:t>
            </a:r>
          </a:p>
          <a:p>
            <a:pPr eaLnBrk="1" hangingPunct="1"/>
            <a:r>
              <a:rPr lang="en-US" sz="2400" dirty="0" smtClean="0"/>
              <a:t>Daily quizzes made by students</a:t>
            </a:r>
            <a:endParaRPr lang="en-AU" sz="2400" dirty="0" smtClean="0"/>
          </a:p>
          <a:p>
            <a:pPr eaLnBrk="1" hangingPunct="1">
              <a:buFont typeface="Arial" charset="0"/>
              <a:buNone/>
            </a:pPr>
            <a:endParaRPr lang="en-AU" sz="2400" dirty="0" smtClean="0"/>
          </a:p>
          <a:p>
            <a:pPr eaLnBrk="1" hangingPunct="1">
              <a:buFont typeface="Arial" charset="0"/>
              <a:buNone/>
            </a:pPr>
            <a:endParaRPr lang="en-AU" sz="2400" dirty="0" smtClean="0"/>
          </a:p>
          <a:p>
            <a:pPr eaLnBrk="1" hangingPunct="1"/>
            <a:endParaRPr lang="en-A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9058" y="1646237"/>
            <a:ext cx="4757742" cy="452628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alibri" pitchFamily="34" charset="0"/>
              </a:rPr>
              <a:t>Used to allow students to contribute without feeling the pressure of being wrong</a:t>
            </a:r>
          </a:p>
          <a:p>
            <a:r>
              <a:rPr lang="en-US" dirty="0" smtClean="0">
                <a:latin typeface="Calibri" pitchFamily="34" charset="0"/>
              </a:rPr>
              <a:t>Provides immediate feedback to the students answers</a:t>
            </a:r>
          </a:p>
          <a:p>
            <a:r>
              <a:rPr lang="en-US" dirty="0" smtClean="0">
                <a:latin typeface="Calibri" pitchFamily="34" charset="0"/>
              </a:rPr>
              <a:t>Is collaborative </a:t>
            </a: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Examples</a:t>
            </a:r>
            <a:endParaRPr lang="en-AU" dirty="0">
              <a:latin typeface="Calibri" pitchFamily="34" charset="0"/>
            </a:endParaRPr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0759" t="34960" r="69292" b="23881"/>
          <a:stretch>
            <a:fillRect/>
          </a:stretch>
        </p:blipFill>
        <p:spPr bwMode="auto">
          <a:xfrm>
            <a:off x="827584" y="1628800"/>
            <a:ext cx="273630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Quizzes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7620" y="1646237"/>
            <a:ext cx="4829180" cy="452628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Allows students to receive immediate feedback to their test results</a:t>
            </a:r>
          </a:p>
          <a:p>
            <a:r>
              <a:rPr lang="en-US" sz="2000" dirty="0" smtClean="0"/>
              <a:t>No more waiting weeks for test results by which time you have moved on</a:t>
            </a:r>
          </a:p>
          <a:p>
            <a:r>
              <a:rPr lang="en-US" sz="2000" dirty="0" smtClean="0"/>
              <a:t>Can be daily, quick and beneficial</a:t>
            </a:r>
          </a:p>
          <a:p>
            <a:r>
              <a:rPr lang="en-US" sz="2000" dirty="0" smtClean="0"/>
              <a:t>Teacher can provide feedback to the incorrect answers</a:t>
            </a:r>
          </a:p>
          <a:p>
            <a:r>
              <a:rPr lang="en-US" sz="2000" dirty="0" smtClean="0"/>
              <a:t>Allows students to retry and receive feedback</a:t>
            </a:r>
          </a:p>
          <a:p>
            <a:r>
              <a:rPr lang="en-US" sz="2000" dirty="0" smtClean="0"/>
              <a:t>Once set up time efficient.</a:t>
            </a:r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784" t="19000" r="89241" b="40680"/>
          <a:stretch>
            <a:fillRect/>
          </a:stretch>
        </p:blipFill>
        <p:spPr bwMode="auto">
          <a:xfrm>
            <a:off x="1187624" y="1484784"/>
            <a:ext cx="136815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0562" y="1646237"/>
            <a:ext cx="4186238" cy="45262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Enhances enthusiasm for the feedback</a:t>
            </a:r>
          </a:p>
          <a:p>
            <a:r>
              <a:rPr lang="en-US" sz="2800" dirty="0" smtClean="0"/>
              <a:t>Provides the students with immediate and recognizable quality feedback</a:t>
            </a:r>
          </a:p>
          <a:p>
            <a:r>
              <a:rPr lang="en-US" sz="2800" dirty="0" smtClean="0"/>
              <a:t>It’s fun</a:t>
            </a:r>
          </a:p>
          <a:p>
            <a:r>
              <a:rPr lang="en-US" sz="2800" dirty="0" smtClean="0"/>
              <a:t>Students are able to redo in their own time when they want.</a:t>
            </a:r>
            <a:endParaRPr lang="en-AU" sz="2800" dirty="0"/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1809" t="42520" r="59842" b="23881"/>
          <a:stretch>
            <a:fillRect/>
          </a:stretch>
        </p:blipFill>
        <p:spPr bwMode="auto">
          <a:xfrm>
            <a:off x="539552" y="1988840"/>
            <a:ext cx="3888432" cy="288032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AU" dirty="0" smtClean="0"/>
              <a:t>Google Docs </a:t>
            </a:r>
            <a:r>
              <a:rPr lang="en-AU" sz="2400" dirty="0" smtClean="0"/>
              <a:t>benefits for </a:t>
            </a:r>
            <a:r>
              <a:rPr lang="en-AU" sz="2400" dirty="0" smtClean="0">
                <a:solidFill>
                  <a:srgbClr val="FFC000"/>
                </a:solidFill>
              </a:rPr>
              <a:t>education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z="2400" dirty="0" smtClean="0"/>
              <a:t>Collaboration and Feedback – documents can be shared, opened and edited by multiple users at the same time</a:t>
            </a:r>
          </a:p>
          <a:p>
            <a:pPr eaLnBrk="1" hangingPunct="1"/>
            <a:r>
              <a:rPr lang="en-AU" sz="2400" dirty="0" smtClean="0"/>
              <a:t>Free</a:t>
            </a:r>
          </a:p>
          <a:p>
            <a:pPr eaLnBrk="1" hangingPunct="1"/>
            <a:r>
              <a:rPr lang="en-AU" sz="2400" dirty="0" smtClean="0"/>
              <a:t>Web based</a:t>
            </a:r>
          </a:p>
          <a:p>
            <a:pPr eaLnBrk="1" hangingPunct="1"/>
            <a:r>
              <a:rPr lang="en-AU" sz="2400" dirty="0" smtClean="0"/>
              <a:t>Save to Google severs – The Cloud</a:t>
            </a:r>
          </a:p>
          <a:p>
            <a:pPr eaLnBrk="1" hangingPunct="1"/>
            <a:endParaRPr lang="en-AU" sz="2400" dirty="0" smtClean="0"/>
          </a:p>
          <a:p>
            <a:pPr eaLnBrk="1" hangingPunct="1">
              <a:buNone/>
            </a:pPr>
            <a:r>
              <a:rPr lang="en-AU" sz="2400" dirty="0" smtClean="0"/>
              <a:t>	</a:t>
            </a:r>
            <a:r>
              <a:rPr lang="en-AU" sz="2400" dirty="0" smtClean="0">
                <a:solidFill>
                  <a:srgbClr val="FFC000"/>
                </a:solidFill>
              </a:rPr>
              <a:t>Examples</a:t>
            </a:r>
          </a:p>
          <a:p>
            <a:pPr eaLnBrk="1" hangingPunct="1"/>
            <a:r>
              <a:rPr lang="en-AU" sz="2400" dirty="0" smtClean="0">
                <a:hlinkClick r:id="rId2"/>
              </a:rPr>
              <a:t>Feedback through collaboration</a:t>
            </a:r>
            <a:endParaRPr lang="en-AU" sz="2400" dirty="0" smtClean="0"/>
          </a:p>
          <a:p>
            <a:pPr eaLnBrk="1" hangingPunct="1"/>
            <a:r>
              <a:rPr lang="en-AU" sz="2400" dirty="0" smtClean="0"/>
              <a:t>Online Quiz</a:t>
            </a:r>
          </a:p>
          <a:p>
            <a:pPr eaLnBrk="1" hangingPunct="1">
              <a:buFont typeface="Arial" charset="0"/>
              <a:buNone/>
            </a:pPr>
            <a:endParaRPr lang="en-AU" dirty="0" smtClean="0"/>
          </a:p>
          <a:p>
            <a:pPr eaLnBrk="1" hangingPunct="1">
              <a:buFont typeface="Arial" charset="0"/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AU" dirty="0" err="1" smtClean="0"/>
              <a:t>Voicethread</a:t>
            </a:r>
            <a:r>
              <a:rPr lang="en-AU" dirty="0" smtClean="0"/>
              <a:t> </a:t>
            </a:r>
            <a:r>
              <a:rPr lang="en-AU" sz="2000" dirty="0" smtClean="0"/>
              <a:t>online </a:t>
            </a:r>
            <a:r>
              <a:rPr lang="en-AU" sz="2000" dirty="0" smtClean="0">
                <a:solidFill>
                  <a:srgbClr val="FFC000"/>
                </a:solidFill>
              </a:rPr>
              <a:t>collaboration</a:t>
            </a:r>
            <a:r>
              <a:rPr lang="en-AU" sz="2000" dirty="0" smtClean="0"/>
              <a:t> and </a:t>
            </a:r>
            <a:r>
              <a:rPr lang="en-AU" sz="2000" dirty="0" smtClean="0">
                <a:solidFill>
                  <a:srgbClr val="FFC000"/>
                </a:solidFill>
              </a:rPr>
              <a:t>feedback</a:t>
            </a:r>
            <a:endParaRPr lang="en-AU" dirty="0" smtClean="0">
              <a:solidFill>
                <a:srgbClr val="FFC000"/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429125" y="1571625"/>
            <a:ext cx="4471988" cy="4525963"/>
          </a:xfrm>
        </p:spPr>
        <p:txBody>
          <a:bodyPr/>
          <a:lstStyle/>
          <a:p>
            <a:pPr eaLnBrk="1" hangingPunct="1"/>
            <a:r>
              <a:rPr lang="en-AU" sz="2400" dirty="0" smtClean="0"/>
              <a:t>Collaboration activity</a:t>
            </a:r>
          </a:p>
          <a:p>
            <a:pPr eaLnBrk="1" hangingPunct="1"/>
            <a:r>
              <a:rPr lang="en-AU" sz="2400" dirty="0" smtClean="0"/>
              <a:t>Students able to view other students ideas before submitting theirs</a:t>
            </a:r>
          </a:p>
          <a:p>
            <a:pPr eaLnBrk="1" hangingPunct="1"/>
            <a:r>
              <a:rPr lang="en-AU" sz="2400" dirty="0" smtClean="0"/>
              <a:t>Teacher/Students/Peers are able to provided immediate auditory feedback</a:t>
            </a:r>
          </a:p>
          <a:p>
            <a:pPr eaLnBrk="1" hangingPunct="1"/>
            <a:endParaRPr lang="en-AU" sz="2400" dirty="0" smtClean="0"/>
          </a:p>
          <a:p>
            <a:pPr eaLnBrk="1" hangingPunct="1"/>
            <a:r>
              <a:rPr lang="en-AU" sz="2400" dirty="0" smtClean="0">
                <a:hlinkClick r:id="rId3"/>
              </a:rPr>
              <a:t>Year 11</a:t>
            </a:r>
            <a:endParaRPr lang="en-AU" sz="2400" dirty="0" smtClean="0"/>
          </a:p>
          <a:p>
            <a:pPr eaLnBrk="1" hangingPunct="1"/>
            <a:r>
              <a:rPr lang="en-AU" sz="2400" dirty="0" smtClean="0">
                <a:hlinkClick r:id="rId4"/>
              </a:rPr>
              <a:t>Year 7</a:t>
            </a:r>
            <a:endParaRPr lang="en-AU" sz="2400" dirty="0" smtClean="0"/>
          </a:p>
        </p:txBody>
      </p:sp>
      <p:pic>
        <p:nvPicPr>
          <p:cNvPr id="4" name="Picture 3" descr="16skills5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2132856"/>
            <a:ext cx="3587410" cy="2424114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4618856" cy="70384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Sir ken </a:t>
            </a:r>
            <a:r>
              <a:rPr lang="en-AU" dirty="0" err="1" smtClean="0"/>
              <a:t>robinson</a:t>
            </a:r>
            <a:endParaRPr lang="en-AU" dirty="0" smtClean="0"/>
          </a:p>
        </p:txBody>
      </p:sp>
      <p:pic>
        <p:nvPicPr>
          <p:cNvPr id="3075" name="Content Placeholder 3" descr="4390432853_98c9a283cc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1571612"/>
            <a:ext cx="6092031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err="1" smtClean="0"/>
              <a:t>Photostory</a:t>
            </a:r>
            <a:r>
              <a:rPr lang="en-AU" dirty="0" smtClean="0"/>
              <a:t> 3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2120" y="1646237"/>
            <a:ext cx="3034680" cy="4526280"/>
          </a:xfrm>
        </p:spPr>
        <p:txBody>
          <a:bodyPr>
            <a:normAutofit/>
          </a:bodyPr>
          <a:lstStyle/>
          <a:p>
            <a:r>
              <a:rPr lang="en-AU" sz="2000" dirty="0" smtClean="0"/>
              <a:t>Allows you to make quick interactive movies</a:t>
            </a:r>
          </a:p>
          <a:p>
            <a:r>
              <a:rPr lang="en-AU" sz="2000" dirty="0" smtClean="0"/>
              <a:t>Students can present projects in a new and interesting </a:t>
            </a:r>
            <a:r>
              <a:rPr lang="en-AU" sz="2000" dirty="0" smtClean="0">
                <a:hlinkClick r:id="rId2" action="ppaction://hlinkfile"/>
              </a:rPr>
              <a:t>format</a:t>
            </a:r>
            <a:r>
              <a:rPr lang="en-AU" sz="2000" dirty="0" smtClean="0"/>
              <a:t> </a:t>
            </a:r>
          </a:p>
          <a:p>
            <a:r>
              <a:rPr lang="en-AU" sz="2000" dirty="0" smtClean="0"/>
              <a:t>Students can demonstrate their understanding of topics and develop resources for </a:t>
            </a:r>
            <a:r>
              <a:rPr lang="en-AU" sz="2000" dirty="0" smtClean="0">
                <a:hlinkClick r:id="rId3" action="ppaction://hlinkfile"/>
              </a:rPr>
              <a:t>others</a:t>
            </a:r>
            <a:endParaRPr lang="en-AU" sz="2000" dirty="0" smtClean="0"/>
          </a:p>
          <a:p>
            <a:endParaRPr lang="en-A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25725" t="21840" r="25976" b="35298"/>
          <a:stretch>
            <a:fillRect/>
          </a:stretch>
        </p:blipFill>
        <p:spPr bwMode="auto">
          <a:xfrm>
            <a:off x="611560" y="1700807"/>
            <a:ext cx="4536504" cy="251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AU" dirty="0" smtClean="0"/>
              <a:t>Blogs/Wiki’s </a:t>
            </a:r>
            <a:r>
              <a:rPr lang="en-AU" sz="2000" dirty="0" smtClean="0"/>
              <a:t>peer, teacher, </a:t>
            </a:r>
            <a:r>
              <a:rPr lang="en-AU" sz="2000" dirty="0" smtClean="0">
                <a:solidFill>
                  <a:srgbClr val="FFC000"/>
                </a:solidFill>
              </a:rPr>
              <a:t>parent</a:t>
            </a:r>
            <a:r>
              <a:rPr lang="en-AU" sz="2000" dirty="0" smtClean="0"/>
              <a:t> feedback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214813" y="2071702"/>
            <a:ext cx="4114800" cy="350043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formative assessment on work in progress and summative assessment on the final </a:t>
            </a:r>
            <a:r>
              <a:rPr lang="en-AU" sz="2000" dirty="0" smtClean="0"/>
              <a:t>submission; and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Feedback…most powerful when it is from the student to the teacher…” (Hattie:2009)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Technology Podcasting unit.</a:t>
            </a:r>
          </a:p>
          <a:p>
            <a:pPr eaLnBrk="1" hangingPunct="1"/>
            <a:endParaRPr lang="en-AU" sz="2000" dirty="0" smtClean="0"/>
          </a:p>
        </p:txBody>
      </p:sp>
      <p:pic>
        <p:nvPicPr>
          <p:cNvPr id="6" name="Picture 5" descr="blogshakespearecomic.bmp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3573016"/>
            <a:ext cx="2814640" cy="211643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7" name="Picture 6" descr="wiki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 l="10493" t="8984" r="10493" b="10937"/>
          <a:stretch>
            <a:fillRect/>
          </a:stretch>
        </p:blipFill>
        <p:spPr>
          <a:xfrm>
            <a:off x="857224" y="1556792"/>
            <a:ext cx="1829509" cy="178595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AU" dirty="0" smtClean="0"/>
              <a:t>Audio/video </a:t>
            </a:r>
            <a:r>
              <a:rPr lang="en-AU" sz="2000" dirty="0" smtClean="0"/>
              <a:t>immediate </a:t>
            </a:r>
            <a:r>
              <a:rPr lang="en-AU" sz="2000" dirty="0" smtClean="0">
                <a:solidFill>
                  <a:srgbClr val="FFC000"/>
                </a:solidFill>
              </a:rPr>
              <a:t>feedback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929188" y="1571625"/>
            <a:ext cx="3971925" cy="4525963"/>
          </a:xfrm>
        </p:spPr>
        <p:txBody>
          <a:bodyPr/>
          <a:lstStyle/>
          <a:p>
            <a:pPr eaLnBrk="1" hangingPunct="1"/>
            <a:r>
              <a:rPr lang="en-AU" sz="1800" dirty="0" smtClean="0"/>
              <a:t>Flip Camera</a:t>
            </a:r>
          </a:p>
          <a:p>
            <a:pPr eaLnBrk="1" hangingPunct="1"/>
            <a:r>
              <a:rPr lang="en-US" sz="1800" dirty="0" smtClean="0"/>
              <a:t>“Able to have a record that I can go back to at any </a:t>
            </a:r>
            <a:r>
              <a:rPr lang="en-AU" sz="1800" dirty="0" smtClean="0"/>
              <a:t>time” (student)</a:t>
            </a:r>
          </a:p>
          <a:p>
            <a:pPr eaLnBrk="1" hangingPunct="1"/>
            <a:r>
              <a:rPr lang="en-US" sz="1800" dirty="0" smtClean="0"/>
              <a:t>“Being able to replay the messages again and again alerted me to the things I needed to </a:t>
            </a:r>
            <a:r>
              <a:rPr lang="en-AU" sz="1800" dirty="0" smtClean="0"/>
              <a:t>address” (student)</a:t>
            </a:r>
          </a:p>
          <a:p>
            <a:pPr eaLnBrk="1" hangingPunct="1"/>
            <a:r>
              <a:rPr lang="en-US" sz="1800" dirty="0" smtClean="0"/>
              <a:t>“You could understand what the teacher was talking about through the tones in her voice” </a:t>
            </a:r>
            <a:r>
              <a:rPr lang="en-AU" sz="1800" dirty="0" smtClean="0"/>
              <a:t>(student)</a:t>
            </a:r>
          </a:p>
          <a:p>
            <a:pPr eaLnBrk="1" hangingPunct="1"/>
            <a:r>
              <a:rPr lang="en-AU" sz="1800" dirty="0" smtClean="0"/>
              <a:t>“I could continually reflect on what needed to be improved.</a:t>
            </a:r>
          </a:p>
        </p:txBody>
      </p:sp>
      <p:pic>
        <p:nvPicPr>
          <p:cNvPr id="12292" name="Picture 3" descr="4687800710_a49eb622d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41243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7572396" y="5643578"/>
            <a:ext cx="770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file"/>
              </a:rPr>
              <a:t>Video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413" t="5683" r="29327" b="6233"/>
          <a:stretch>
            <a:fillRect/>
          </a:stretch>
        </p:blipFill>
        <p:spPr bwMode="auto">
          <a:xfrm>
            <a:off x="1115616" y="1475552"/>
            <a:ext cx="7200800" cy="5193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Flip Share</a:t>
            </a:r>
            <a:endParaRPr lang="en-AU" dirty="0"/>
          </a:p>
        </p:txBody>
      </p:sp>
      <p:sp>
        <p:nvSpPr>
          <p:cNvPr id="6" name="Oval 5"/>
          <p:cNvSpPr/>
          <p:nvPr/>
        </p:nvSpPr>
        <p:spPr>
          <a:xfrm>
            <a:off x="4427984" y="6021288"/>
            <a:ext cx="864096" cy="648072"/>
          </a:xfrm>
          <a:prstGeom prst="ellipse">
            <a:avLst/>
          </a:prstGeom>
          <a:noFill/>
          <a:ln>
            <a:solidFill>
              <a:schemeClr val="accent6">
                <a:lumMod val="50000"/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AU" dirty="0" smtClean="0"/>
              <a:t>Your LMS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220072" y="1700808"/>
            <a:ext cx="3542730" cy="3400425"/>
          </a:xfrm>
        </p:spPr>
        <p:txBody>
          <a:bodyPr>
            <a:normAutofit/>
          </a:bodyPr>
          <a:lstStyle/>
          <a:p>
            <a:pPr eaLnBrk="1" hangingPunct="1"/>
            <a:r>
              <a:rPr lang="en-AU" sz="2400" dirty="0" smtClean="0">
                <a:hlinkClick r:id="rId2"/>
              </a:rPr>
              <a:t>Geography </a:t>
            </a:r>
            <a:endParaRPr lang="en-AU" sz="2400" dirty="0" smtClean="0"/>
          </a:p>
          <a:p>
            <a:pPr eaLnBrk="1" hangingPunct="1"/>
            <a:endParaRPr lang="en-AU" sz="2400" dirty="0" smtClean="0"/>
          </a:p>
          <a:p>
            <a:pPr eaLnBrk="1" hangingPunct="1"/>
            <a:r>
              <a:rPr lang="en-AU" sz="2400" dirty="0" smtClean="0">
                <a:hlinkClick r:id="rId2"/>
              </a:rPr>
              <a:t>Technology</a:t>
            </a:r>
            <a:endParaRPr lang="en-AU" sz="2400" dirty="0" smtClean="0"/>
          </a:p>
          <a:p>
            <a:pPr eaLnBrk="1" hangingPunct="1"/>
            <a:endParaRPr lang="en-AU" sz="2400" dirty="0" smtClean="0"/>
          </a:p>
          <a:p>
            <a:pPr eaLnBrk="1" hangingPunct="1"/>
            <a:r>
              <a:rPr lang="en-AU" sz="2400" dirty="0" smtClean="0">
                <a:hlinkClick r:id="rId3"/>
              </a:rPr>
              <a:t>Edmodo</a:t>
            </a:r>
            <a:endParaRPr lang="en-AU" sz="2400" dirty="0" smtClean="0"/>
          </a:p>
        </p:txBody>
      </p:sp>
      <p:pic>
        <p:nvPicPr>
          <p:cNvPr id="4" name="Picture 3" descr="reference1trasp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772816"/>
            <a:ext cx="4460039" cy="3888432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818010"/>
          </a:xfrm>
        </p:spPr>
        <p:txBody>
          <a:bodyPr>
            <a:normAutofit fontScale="90000"/>
          </a:bodyPr>
          <a:lstStyle/>
          <a:p>
            <a:pPr algn="l"/>
            <a:r>
              <a:rPr lang="en-AU" sz="3200" b="1" dirty="0" smtClean="0"/>
              <a:t>Spoken Feedback Using Mobile Technology</a:t>
            </a:r>
            <a:r>
              <a:rPr lang="en-AU" sz="2800" b="1" dirty="0" smtClean="0"/>
              <a:t/>
            </a:r>
            <a:br>
              <a:rPr lang="en-AU" sz="2800" b="1" dirty="0" smtClean="0"/>
            </a:br>
            <a:r>
              <a:rPr lang="en-AU" sz="2200" b="1" dirty="0" smtClean="0"/>
              <a:t>Australian Learning and </a:t>
            </a:r>
            <a:r>
              <a:rPr lang="en-AU" sz="2200" b="1" dirty="0" smtClean="0">
                <a:solidFill>
                  <a:srgbClr val="FFC000"/>
                </a:solidFill>
              </a:rPr>
              <a:t>Teaching Council</a:t>
            </a:r>
            <a:endParaRPr lang="en-AU" sz="2200" dirty="0" smtClean="0">
              <a:solidFill>
                <a:srgbClr val="FFC00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143504" y="1646237"/>
            <a:ext cx="3786214" cy="452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000" dirty="0" smtClean="0">
                <a:solidFill>
                  <a:srgbClr val="FFC000"/>
                </a:solidFill>
              </a:rPr>
              <a:t>Students </a:t>
            </a:r>
            <a:r>
              <a:rPr lang="en-US" sz="2000" dirty="0" smtClean="0">
                <a:solidFill>
                  <a:srgbClr val="FFC000"/>
                </a:solidFill>
              </a:rPr>
              <a:t>often have the following experience of face‐to face </a:t>
            </a:r>
            <a:r>
              <a:rPr lang="en-AU" sz="2000" dirty="0" smtClean="0">
                <a:solidFill>
                  <a:srgbClr val="FFC000"/>
                </a:solidFill>
              </a:rPr>
              <a:t>feedback:</a:t>
            </a:r>
          </a:p>
          <a:p>
            <a:pPr>
              <a:buNone/>
            </a:pPr>
            <a:endParaRPr lang="en-AU" sz="2000" dirty="0" smtClean="0"/>
          </a:p>
          <a:p>
            <a:pPr eaLnBrk="1" hangingPunct="1"/>
            <a:r>
              <a:rPr lang="en-AU" sz="2000" dirty="0" smtClean="0"/>
              <a:t>Find it intimidating</a:t>
            </a:r>
          </a:p>
          <a:p>
            <a:r>
              <a:rPr lang="en-US" sz="2000" dirty="0" smtClean="0"/>
              <a:t>experience it as a public examination of a </a:t>
            </a:r>
            <a:r>
              <a:rPr lang="en-AU" sz="2000" dirty="0" smtClean="0"/>
              <a:t>still private work</a:t>
            </a:r>
          </a:p>
          <a:p>
            <a:r>
              <a:rPr lang="en-US" sz="2000" dirty="0" smtClean="0"/>
              <a:t>find it difficult to take it all in</a:t>
            </a:r>
          </a:p>
          <a:p>
            <a:r>
              <a:rPr lang="en-US" sz="2000" dirty="0" smtClean="0"/>
              <a:t>tend to focus on the negative comments</a:t>
            </a:r>
          </a:p>
          <a:p>
            <a:r>
              <a:rPr lang="en-US" sz="2000" dirty="0" smtClean="0"/>
              <a:t>no opportunity to reflect on feedback</a:t>
            </a:r>
            <a:endParaRPr lang="en-AU" sz="2000" dirty="0" smtClean="0"/>
          </a:p>
          <a:p>
            <a:pPr eaLnBrk="1" hangingPunct="1"/>
            <a:endParaRPr lang="en-AU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85720" y="1646237"/>
            <a:ext cx="304323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Similarly, teachers’ experience of face‐to‐face feedback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be: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A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stressful and emotionally draining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time consuming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on the spot – public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no preparation or reflection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balancing positives/negatives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no eraser</a:t>
            </a:r>
          </a:p>
        </p:txBody>
      </p:sp>
      <p:pic>
        <p:nvPicPr>
          <p:cNvPr id="7" name="Picture 6" descr="iphone_home.gif"/>
          <p:cNvPicPr>
            <a:picLocks noChangeAspect="1"/>
          </p:cNvPicPr>
          <p:nvPr/>
        </p:nvPicPr>
        <p:blipFill>
          <a:blip r:embed="rId3" cstate="print"/>
          <a:srcRect l="15000" t="6061" r="12499" b="7575"/>
          <a:stretch>
            <a:fillRect/>
          </a:stretch>
        </p:blipFill>
        <p:spPr>
          <a:xfrm>
            <a:off x="3584401" y="1928802"/>
            <a:ext cx="1344789" cy="264320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AU" sz="3600" dirty="0" smtClean="0"/>
              <a:t>Student Comments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5972188" cy="7111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92D050"/>
                </a:solidFill>
              </a:rPr>
              <a:t>“Able to have a record that I can go back to at any</a:t>
            </a:r>
          </a:p>
          <a:p>
            <a:pPr>
              <a:buNone/>
            </a:pPr>
            <a:r>
              <a:rPr lang="en-AU" sz="2000" dirty="0" smtClean="0">
                <a:solidFill>
                  <a:srgbClr val="92D050"/>
                </a:solidFill>
              </a:rPr>
              <a:t>time” </a:t>
            </a:r>
          </a:p>
          <a:p>
            <a:pPr>
              <a:buNone/>
            </a:pPr>
            <a:endParaRPr lang="en-AU" sz="2000" dirty="0" smtClean="0"/>
          </a:p>
          <a:p>
            <a:pPr>
              <a:buNone/>
            </a:pPr>
            <a:endParaRPr lang="en-AU" sz="2000" dirty="0" smtClean="0"/>
          </a:p>
        </p:txBody>
      </p:sp>
      <p:sp>
        <p:nvSpPr>
          <p:cNvPr id="4" name="Rectangle 3"/>
          <p:cNvSpPr/>
          <p:nvPr/>
        </p:nvSpPr>
        <p:spPr>
          <a:xfrm rot="371058">
            <a:off x="1232599" y="5663777"/>
            <a:ext cx="5715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“Being able to replay the messages again and again alerted me to the things I needed to </a:t>
            </a:r>
            <a:r>
              <a:rPr lang="en-AU" dirty="0" smtClean="0">
                <a:solidFill>
                  <a:srgbClr val="FFC000"/>
                </a:solidFill>
              </a:rPr>
              <a:t>address” </a:t>
            </a:r>
            <a:endParaRPr lang="en-AU" dirty="0">
              <a:solidFill>
                <a:srgbClr val="FFC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 rot="20831764">
            <a:off x="2138342" y="4030293"/>
            <a:ext cx="6143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“You could understand what the teacher was talking about through the tones in her voice” 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21299895">
            <a:off x="947633" y="3495632"/>
            <a:ext cx="4834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“I could repeatedly reflect on what need to be improved</a:t>
            </a:r>
            <a:r>
              <a:rPr lang="en-AU" dirty="0" smtClean="0"/>
              <a:t>” 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7143768" y="585789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file"/>
              </a:rPr>
              <a:t>Example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8" name="Rectangle 7"/>
          <p:cNvSpPr/>
          <p:nvPr/>
        </p:nvSpPr>
        <p:spPr>
          <a:xfrm rot="252705">
            <a:off x="2445745" y="2399936"/>
            <a:ext cx="5072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“it was good to sit at home, where it’s nice and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quiet, and listen to the feedback”</a:t>
            </a:r>
            <a:endParaRPr lang="en-AU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86644" y="6286520"/>
            <a:ext cx="659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4" action="ppaction://hlinkfile"/>
              </a:rPr>
              <a:t>Task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AU" dirty="0" smtClean="0"/>
              <a:t>Scootle </a:t>
            </a:r>
            <a:r>
              <a:rPr lang="en-AU" sz="2400" dirty="0" smtClean="0"/>
              <a:t>Learning </a:t>
            </a:r>
            <a:r>
              <a:rPr lang="en-AU" sz="2400" dirty="0" smtClean="0">
                <a:solidFill>
                  <a:srgbClr val="FFC000"/>
                </a:solidFill>
              </a:rPr>
              <a:t>Federation</a:t>
            </a: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 l="21202" t="19689" r="27175" b="12978"/>
          <a:stretch>
            <a:fillRect/>
          </a:stretch>
        </p:blipFill>
        <p:spPr bwMode="auto">
          <a:xfrm>
            <a:off x="1403648" y="1700808"/>
            <a:ext cx="5976664" cy="48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668344" y="177281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4" action="ppaction://hlinkfile"/>
              </a:rPr>
              <a:t>Results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AU" dirty="0" smtClean="0"/>
              <a:t>Virtual Beach  </a:t>
            </a:r>
            <a:r>
              <a:rPr lang="en-AU" sz="2000" dirty="0" smtClean="0"/>
              <a:t>Virtual Field </a:t>
            </a:r>
            <a:r>
              <a:rPr lang="en-AU" sz="2000" dirty="0" smtClean="0">
                <a:solidFill>
                  <a:srgbClr val="FFC000"/>
                </a:solidFill>
              </a:rPr>
              <a:t>Trip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243382" y="1643050"/>
            <a:ext cx="4900618" cy="1568449"/>
          </a:xfrm>
        </p:spPr>
        <p:txBody>
          <a:bodyPr/>
          <a:lstStyle/>
          <a:p>
            <a:pPr eaLnBrk="1" hangingPunct="1"/>
            <a:r>
              <a:rPr lang="en-AU" dirty="0" smtClean="0"/>
              <a:t>Blogs</a:t>
            </a:r>
          </a:p>
          <a:p>
            <a:pPr eaLnBrk="1" hangingPunct="1">
              <a:buNone/>
            </a:pPr>
            <a:endParaRPr lang="en-AU" dirty="0" smtClean="0"/>
          </a:p>
          <a:p>
            <a:pPr eaLnBrk="1" hangingPunct="1"/>
            <a:r>
              <a:rPr lang="en-AU" dirty="0" smtClean="0">
                <a:hlinkClick r:id="rId2"/>
              </a:rPr>
              <a:t>Edmodo</a:t>
            </a:r>
            <a:endParaRPr lang="en-AU" dirty="0" smtClean="0"/>
          </a:p>
          <a:p>
            <a:pPr eaLnBrk="1" hangingPunct="1"/>
            <a:endParaRPr lang="en-AU" dirty="0" smtClean="0"/>
          </a:p>
        </p:txBody>
      </p:sp>
      <p:pic>
        <p:nvPicPr>
          <p:cNvPr id="102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24753" t="19010" r="26732" b="8118"/>
          <a:stretch>
            <a:fillRect/>
          </a:stretch>
        </p:blipFill>
        <p:spPr bwMode="auto">
          <a:xfrm>
            <a:off x="500034" y="1785926"/>
            <a:ext cx="350046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Values Exchange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11560" y="1646237"/>
            <a:ext cx="8075240" cy="4526280"/>
          </a:xfrm>
        </p:spPr>
        <p:txBody>
          <a:bodyPr>
            <a:normAutofit fontScale="55000" lnSpcReduction="20000"/>
          </a:bodyPr>
          <a:lstStyle/>
          <a:p>
            <a:r>
              <a:rPr lang="en-AU" dirty="0" smtClean="0"/>
              <a:t>Engaging Students in Social Issues  “The Values Exchange Program”</a:t>
            </a:r>
          </a:p>
          <a:p>
            <a:pPr>
              <a:spcBef>
                <a:spcPct val="50000"/>
              </a:spcBef>
            </a:pPr>
            <a:r>
              <a:rPr lang="en-AU" sz="3300" dirty="0" smtClean="0"/>
              <a:t>Over the last twelve months, we have expanded the prescribed content outcomes to explore topics such as: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AU" sz="3300" dirty="0" smtClean="0"/>
              <a:t> Surrogacy;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AU" sz="3300" dirty="0" smtClean="0"/>
              <a:t> Worldwide food availability;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AU" sz="3300" dirty="0" smtClean="0"/>
              <a:t> Genetically modified plants and animals;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AU" sz="3300" dirty="0" smtClean="0"/>
              <a:t> Stem cell research;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AU" sz="3300" dirty="0" smtClean="0"/>
              <a:t> Use of animals in scientific research;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AU" sz="3300" dirty="0" smtClean="0"/>
              <a:t> Genetic testing for predispositions to cancer and other diseases;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AU" sz="3300" dirty="0" smtClean="0"/>
              <a:t>Human cloning for the purpose of producing organs for terminally ill patients.</a:t>
            </a:r>
          </a:p>
          <a:p>
            <a:pPr lvl="1">
              <a:spcBef>
                <a:spcPct val="50000"/>
              </a:spcBef>
              <a:buNone/>
            </a:pPr>
            <a:r>
              <a:rPr lang="en-AU" sz="3300" dirty="0" smtClean="0">
                <a:hlinkClick r:id="rId2" action="ppaction://hlinkfile"/>
              </a:rPr>
              <a:t>Results</a:t>
            </a:r>
            <a:endParaRPr lang="en-AU" sz="3300" dirty="0" smtClean="0"/>
          </a:p>
          <a:p>
            <a:pPr lvl="1">
              <a:spcBef>
                <a:spcPct val="50000"/>
              </a:spcBef>
              <a:buNone/>
            </a:pPr>
            <a:r>
              <a:rPr lang="en-AU" sz="3300" dirty="0" smtClean="0">
                <a:hlinkClick r:id="rId3" action="ppaction://hlinkfile"/>
              </a:rPr>
              <a:t>Report</a:t>
            </a:r>
            <a:endParaRPr lang="en-AU" sz="3300" dirty="0" smtClean="0"/>
          </a:p>
          <a:p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42910" y="404664"/>
            <a:ext cx="8215370" cy="703840"/>
          </a:xfrm>
        </p:spPr>
        <p:txBody>
          <a:bodyPr>
            <a:normAutofit fontScale="90000"/>
          </a:bodyPr>
          <a:lstStyle/>
          <a:p>
            <a:pPr algn="l"/>
            <a:r>
              <a:rPr lang="en-AU" dirty="0" smtClean="0"/>
              <a:t>Quality Feedback </a:t>
            </a:r>
            <a:r>
              <a:rPr lang="en-AU" sz="2000" dirty="0" smtClean="0"/>
              <a:t>teachers making a </a:t>
            </a:r>
            <a:r>
              <a:rPr lang="en-AU" sz="2000" dirty="0" smtClean="0">
                <a:solidFill>
                  <a:srgbClr val="FFC000"/>
                </a:solidFill>
              </a:rPr>
              <a:t>difference</a:t>
            </a:r>
            <a:endParaRPr lang="en-AU" dirty="0" smtClean="0">
              <a:solidFill>
                <a:srgbClr val="FFC000"/>
              </a:solidFill>
            </a:endParaRPr>
          </a:p>
        </p:txBody>
      </p:sp>
      <p:pic>
        <p:nvPicPr>
          <p:cNvPr id="6" name="Picture 5" descr="teachers.jpg"/>
          <p:cNvPicPr>
            <a:picLocks noChangeAspect="1"/>
          </p:cNvPicPr>
          <p:nvPr/>
        </p:nvPicPr>
        <p:blipFill>
          <a:blip r:embed="rId3" cstate="print"/>
          <a:srcRect l="3887" t="2381" r="4131" b="11904"/>
          <a:stretch>
            <a:fillRect/>
          </a:stretch>
        </p:blipFill>
        <p:spPr>
          <a:xfrm>
            <a:off x="2214546" y="1500174"/>
            <a:ext cx="5072098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The Funny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 action="ppaction://hlinkfile"/>
              </a:rPr>
              <a:t>The Future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file"/>
              </a:rPr>
              <a:t>Can we make learning better by making it more fun to do?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Self Feedback</a:t>
            </a:r>
            <a:endParaRPr lang="en-AU" dirty="0"/>
          </a:p>
        </p:txBody>
      </p:sp>
      <p:pic>
        <p:nvPicPr>
          <p:cNvPr id="5" name="Content Placeholder 4" descr="ipod_nano_2g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813" t="1578" r="30728" b="5296"/>
          <a:stretch>
            <a:fillRect/>
          </a:stretch>
        </p:blipFill>
        <p:spPr>
          <a:xfrm>
            <a:off x="1071538" y="1714488"/>
            <a:ext cx="1385171" cy="3143272"/>
          </a:xfrm>
          <a:effectLst>
            <a:reflection blurRad="6350" stA="50000" endA="300" endPos="55000" dir="5400000" sy="-100000" algn="bl" rotWithShape="0"/>
          </a:effectLst>
        </p:spPr>
      </p:pic>
      <p:pic>
        <p:nvPicPr>
          <p:cNvPr id="6" name="Picture 5" descr="Kids%20playing%20socc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3284984"/>
            <a:ext cx="2067560" cy="14986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2699793" y="3571876"/>
            <a:ext cx="514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/>
              <a:t>+</a:t>
            </a:r>
            <a:endParaRPr lang="en-A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5500694" y="3500438"/>
            <a:ext cx="500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/>
              <a:t>=</a:t>
            </a:r>
            <a:endParaRPr lang="en-AU" sz="5400" dirty="0"/>
          </a:p>
        </p:txBody>
      </p:sp>
      <p:pic>
        <p:nvPicPr>
          <p:cNvPr id="9" name="Picture 8" descr="Nike_AustraliaHomeJersey_Cahill_1.jp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/>
          <a:srcRect l="6432" t="3125" r="10174" b="26562"/>
          <a:stretch>
            <a:fillRect/>
          </a:stretch>
        </p:blipFill>
        <p:spPr>
          <a:xfrm>
            <a:off x="6143636" y="2786058"/>
            <a:ext cx="2671781" cy="235745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2229080745_9fd66e99d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4071942"/>
            <a:ext cx="3500432" cy="2323074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857224" y="1500174"/>
            <a:ext cx="7358114" cy="2500330"/>
          </a:xfrm>
        </p:spPr>
        <p:txBody>
          <a:bodyPr wrap="square" lIns="0" tIns="0" rIns="0" bIns="0"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en-US" sz="2000" dirty="0" smtClean="0"/>
              <a:t>Online feedback among peers who know one another is</a:t>
            </a:r>
          </a:p>
          <a:p>
            <a:pPr eaLnBrk="1" hangingPunct="1">
              <a:buFont typeface="Arial" charset="0"/>
              <a:buNone/>
            </a:pPr>
            <a:r>
              <a:rPr lang="en-US" sz="2000" dirty="0" smtClean="0"/>
              <a:t>effective.  Studies have shown that students are more</a:t>
            </a:r>
          </a:p>
          <a:p>
            <a:pPr eaLnBrk="1" hangingPunct="1">
              <a:buFont typeface="Arial" charset="0"/>
              <a:buNone/>
            </a:pPr>
            <a:r>
              <a:rPr lang="en-US" sz="2000" dirty="0" smtClean="0"/>
              <a:t>comfortable with and adept at critiquing and editing written</a:t>
            </a:r>
          </a:p>
          <a:p>
            <a:pPr eaLnBrk="1" hangingPunct="1">
              <a:buFont typeface="Arial" charset="0"/>
              <a:buNone/>
            </a:pPr>
            <a:r>
              <a:rPr lang="en-US" sz="2000" dirty="0" smtClean="0"/>
              <a:t>work if it is exchanged over a computer network with students</a:t>
            </a:r>
          </a:p>
          <a:p>
            <a:pPr eaLnBrk="1" hangingPunct="1">
              <a:buFont typeface="Arial" charset="0"/>
              <a:buNone/>
            </a:pPr>
            <a:r>
              <a:rPr lang="en-US" sz="2000" dirty="0" smtClean="0"/>
              <a:t>they know. And student writing that is shared with other</a:t>
            </a:r>
          </a:p>
          <a:p>
            <a:pPr eaLnBrk="1" hangingPunct="1">
              <a:buFont typeface="Arial" charset="0"/>
              <a:buNone/>
            </a:pPr>
            <a:r>
              <a:rPr lang="en-US" sz="2000" dirty="0" smtClean="0"/>
              <a:t>students over a network tends to be of higher quality than</a:t>
            </a:r>
          </a:p>
          <a:p>
            <a:pPr eaLnBrk="1" hangingPunct="1">
              <a:buFont typeface="Arial" charset="0"/>
              <a:buNone/>
            </a:pPr>
            <a:r>
              <a:rPr lang="en-US" sz="2000" dirty="0" smtClean="0"/>
              <a:t>writing produced for in-class use only </a:t>
            </a:r>
            <a:r>
              <a:rPr lang="en-US" sz="2000" dirty="0" smtClean="0">
                <a:solidFill>
                  <a:srgbClr val="FFC000"/>
                </a:solidFill>
              </a:rPr>
              <a:t>(Coley et al., 1997).</a:t>
            </a:r>
          </a:p>
          <a:p>
            <a:pPr eaLnBrk="1" hangingPunct="1">
              <a:buFont typeface="Arial" charset="0"/>
              <a:buNone/>
            </a:pPr>
            <a:endParaRPr lang="en-US" sz="20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algn="l"/>
            <a:r>
              <a:rPr lang="en-AU" dirty="0" smtClean="0"/>
              <a:t>Peers </a:t>
            </a:r>
            <a:r>
              <a:rPr lang="en-AU" sz="2400" dirty="0" smtClean="0"/>
              <a:t>and </a:t>
            </a:r>
            <a:r>
              <a:rPr lang="en-AU" sz="2400" dirty="0" smtClean="0">
                <a:solidFill>
                  <a:srgbClr val="FFC000"/>
                </a:solidFill>
              </a:rPr>
              <a:t>feedback</a:t>
            </a:r>
            <a:endParaRPr lang="en-A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err="1" smtClean="0"/>
              <a:t>Mmm</a:t>
            </a:r>
            <a:r>
              <a:rPr lang="en-AU" dirty="0" err="1" smtClean="0">
                <a:solidFill>
                  <a:srgbClr val="FFC000"/>
                </a:solidFill>
              </a:rPr>
              <a:t>m</a:t>
            </a:r>
            <a:r>
              <a:rPr lang="en-AU" dirty="0" err="1" smtClean="0"/>
              <a:t>mm</a:t>
            </a:r>
            <a:r>
              <a:rPr lang="en-AU" dirty="0" smtClean="0"/>
              <a:t>...</a:t>
            </a:r>
            <a:endParaRPr lang="en-AU" dirty="0"/>
          </a:p>
        </p:txBody>
      </p:sp>
      <p:pic>
        <p:nvPicPr>
          <p:cNvPr id="4" name="Content Placeholder 3" descr="fish-mark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72816"/>
            <a:ext cx="3720138" cy="2782894"/>
          </a:xfrm>
          <a:effectLst>
            <a:reflection blurRad="6350" stA="52000" endA="300" endPos="35000" dir="5400000" sy="-100000" algn="bl" rotWithShape="0"/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857752" y="2214554"/>
            <a:ext cx="3786214" cy="1639887"/>
          </a:xfrm>
          <a:prstGeom prst="rect">
            <a:avLst/>
          </a:prstGeom>
        </p:spPr>
        <p:txBody>
          <a:bodyPr wrap="none">
            <a:normAutofit fontScale="92500" lnSpcReduction="10000"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A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Feedback is like 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A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fish</a:t>
            </a:r>
            <a:r>
              <a:rPr kumimoji="0" lang="en-A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AU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it goes off 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AU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after a week.</a:t>
            </a:r>
            <a:endParaRPr kumimoji="0" lang="en-A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l"/>
            <a:r>
              <a:rPr lang="en-AU" dirty="0" smtClean="0"/>
              <a:t>The power </a:t>
            </a:r>
            <a:r>
              <a:rPr lang="en-AU" sz="2800" dirty="0" smtClean="0"/>
              <a:t>of </a:t>
            </a:r>
            <a:r>
              <a:rPr lang="en-AU" sz="2800" dirty="0" smtClean="0">
                <a:solidFill>
                  <a:srgbClr val="FFC000"/>
                </a:solidFill>
              </a:rPr>
              <a:t>feedback   </a:t>
            </a:r>
            <a:r>
              <a:rPr lang="en-AU" sz="1800" dirty="0" smtClean="0">
                <a:solidFill>
                  <a:schemeClr val="tx1"/>
                </a:solidFill>
              </a:rPr>
              <a:t>Saddler</a:t>
            </a:r>
            <a:r>
              <a:rPr lang="en-AU" sz="1800" dirty="0" smtClean="0">
                <a:solidFill>
                  <a:srgbClr val="FFC000"/>
                </a:solidFill>
              </a:rPr>
              <a:t> 1989</a:t>
            </a:r>
            <a:endParaRPr lang="en-AU" sz="28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4852" y="2146303"/>
            <a:ext cx="4543428" cy="3640151"/>
          </a:xfrm>
        </p:spPr>
        <p:txBody>
          <a:bodyPr wrap="none"/>
          <a:lstStyle/>
          <a:p>
            <a:pPr algn="just">
              <a:buNone/>
            </a:pPr>
            <a:r>
              <a:rPr lang="en-AU" dirty="0" smtClean="0"/>
              <a:t>It is closing the gap </a:t>
            </a:r>
          </a:p>
          <a:p>
            <a:pPr algn="just">
              <a:buNone/>
            </a:pPr>
            <a:r>
              <a:rPr lang="en-AU" dirty="0" smtClean="0"/>
              <a:t>between where the </a:t>
            </a:r>
          </a:p>
          <a:p>
            <a:pPr algn="just">
              <a:buNone/>
            </a:pPr>
            <a:r>
              <a:rPr lang="en-AU" dirty="0" smtClean="0"/>
              <a:t>students </a:t>
            </a:r>
            <a:r>
              <a:rPr lang="en-AU" dirty="0" smtClean="0">
                <a:solidFill>
                  <a:srgbClr val="FFC000"/>
                </a:solidFill>
              </a:rPr>
              <a:t>are</a:t>
            </a:r>
            <a:r>
              <a:rPr lang="en-AU" dirty="0" smtClean="0"/>
              <a:t> and </a:t>
            </a:r>
          </a:p>
          <a:p>
            <a:pPr algn="just">
              <a:buNone/>
            </a:pPr>
            <a:r>
              <a:rPr lang="en-AU" dirty="0" smtClean="0"/>
              <a:t>where they are aiming </a:t>
            </a:r>
          </a:p>
          <a:p>
            <a:pPr algn="just">
              <a:buNone/>
            </a:pPr>
            <a:r>
              <a:rPr lang="en-AU" dirty="0" smtClean="0">
                <a:solidFill>
                  <a:srgbClr val="FFC000"/>
                </a:solidFill>
              </a:rPr>
              <a:t>to be </a:t>
            </a:r>
            <a:r>
              <a:rPr lang="en-AU" dirty="0" smtClean="0"/>
              <a:t>that leads to the </a:t>
            </a:r>
          </a:p>
          <a:p>
            <a:pPr algn="just">
              <a:buNone/>
            </a:pPr>
            <a:r>
              <a:rPr lang="en-AU" dirty="0" smtClean="0"/>
              <a:t>power of feedback.</a:t>
            </a:r>
          </a:p>
          <a:p>
            <a:pPr algn="just">
              <a:buNone/>
            </a:pPr>
            <a:endParaRPr lang="en-AU" dirty="0"/>
          </a:p>
        </p:txBody>
      </p:sp>
      <p:pic>
        <p:nvPicPr>
          <p:cNvPr id="4" name="Picture 3" descr="closing-the-g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285992"/>
            <a:ext cx="3643338" cy="3357586"/>
          </a:xfrm>
          <a:prstGeom prst="rect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Quality Feedback  </a:t>
            </a:r>
            <a:r>
              <a:rPr lang="en-AU" sz="2400" dirty="0" smtClean="0">
                <a:solidFill>
                  <a:srgbClr val="FFC000"/>
                </a:solidFill>
              </a:rPr>
              <a:t>four</a:t>
            </a:r>
            <a:r>
              <a:rPr lang="en-AU" sz="2400" dirty="0" smtClean="0"/>
              <a:t> criteria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46237"/>
            <a:ext cx="4114800" cy="4526280"/>
          </a:xfrm>
        </p:spPr>
        <p:txBody>
          <a:bodyPr>
            <a:normAutofit/>
          </a:bodyPr>
          <a:lstStyle/>
          <a:p>
            <a:r>
              <a:rPr lang="en-AU" sz="2400" dirty="0" smtClean="0"/>
              <a:t>It must be timely</a:t>
            </a:r>
          </a:p>
          <a:p>
            <a:r>
              <a:rPr lang="en-AU" sz="2400" dirty="0" smtClean="0"/>
              <a:t>It must be specific</a:t>
            </a:r>
          </a:p>
          <a:p>
            <a:r>
              <a:rPr lang="en-AU" sz="2400" dirty="0" smtClean="0"/>
              <a:t>It must be understandable to the receiver</a:t>
            </a:r>
          </a:p>
          <a:p>
            <a:r>
              <a:rPr lang="en-AU" sz="2400" dirty="0" smtClean="0"/>
              <a:t>It must allow the student to act on the feedback (refine, revise, practice and retry)</a:t>
            </a:r>
            <a:endParaRPr lang="en-AU" sz="2400" dirty="0"/>
          </a:p>
        </p:txBody>
      </p:sp>
      <p:pic>
        <p:nvPicPr>
          <p:cNvPr id="4" name="Picture 3" descr="simpson-pract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85926"/>
            <a:ext cx="4241631" cy="2786082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1341</TotalTime>
  <Words>1120</Words>
  <Application>Microsoft Office PowerPoint</Application>
  <PresentationFormat>On-screen Show (4:3)</PresentationFormat>
  <Paragraphs>203</Paragraphs>
  <Slides>29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Foundry</vt:lpstr>
      <vt:lpstr>Feedback and Technology</vt:lpstr>
      <vt:lpstr>Sir ken robinson</vt:lpstr>
      <vt:lpstr>Quality Feedback teachers making a difference</vt:lpstr>
      <vt:lpstr>Videos</vt:lpstr>
      <vt:lpstr>Self Feedback</vt:lpstr>
      <vt:lpstr>Peers and feedback</vt:lpstr>
      <vt:lpstr>Mmmmmm...</vt:lpstr>
      <vt:lpstr>The power of feedback   Saddler 1989</vt:lpstr>
      <vt:lpstr>Quality Feedback  four criteria</vt:lpstr>
      <vt:lpstr>So ...</vt:lpstr>
      <vt:lpstr>The Power of Feedback in School Settings    John Hattie</vt:lpstr>
      <vt:lpstr>The Technology Classroom</vt:lpstr>
      <vt:lpstr>Some Useful Technologies</vt:lpstr>
      <vt:lpstr>FT Quia immediate feedback</vt:lpstr>
      <vt:lpstr>Survey</vt:lpstr>
      <vt:lpstr>Quizzes</vt:lpstr>
      <vt:lpstr>Games</vt:lpstr>
      <vt:lpstr>Google Docs benefits for education</vt:lpstr>
      <vt:lpstr>Voicethread online collaboration and feedback</vt:lpstr>
      <vt:lpstr>Photostory 3</vt:lpstr>
      <vt:lpstr>Blogs/Wiki’s peer, teacher, parent feedback</vt:lpstr>
      <vt:lpstr>Audio/video immediate feedback</vt:lpstr>
      <vt:lpstr>Flip Share</vt:lpstr>
      <vt:lpstr>Your LMS</vt:lpstr>
      <vt:lpstr>Spoken Feedback Using Mobile Technology Australian Learning and Teaching Council</vt:lpstr>
      <vt:lpstr>Student Comments</vt:lpstr>
      <vt:lpstr>Scootle Learning Federation</vt:lpstr>
      <vt:lpstr>Virtual Beach  Virtual Field Trip</vt:lpstr>
      <vt:lpstr>Values Exchange</vt:lpstr>
    </vt:vector>
  </TitlesOfParts>
  <Company>Knox Grammar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Feedback</dc:title>
  <dc:creator>user</dc:creator>
  <cp:lastModifiedBy>user</cp:lastModifiedBy>
  <cp:revision>214</cp:revision>
  <dcterms:created xsi:type="dcterms:W3CDTF">2010-10-12T08:05:52Z</dcterms:created>
  <dcterms:modified xsi:type="dcterms:W3CDTF">2010-10-12T10:09:38Z</dcterms:modified>
</cp:coreProperties>
</file>